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66" r:id="rId5"/>
    <p:sldId id="465" r:id="rId6"/>
    <p:sldId id="466" r:id="rId7"/>
    <p:sldId id="467" r:id="rId8"/>
    <p:sldId id="468" r:id="rId9"/>
    <p:sldId id="476" r:id="rId10"/>
    <p:sldId id="474" r:id="rId11"/>
    <p:sldId id="365" r:id="rId12"/>
    <p:sldId id="464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07FEB-5167-4207-82F7-D564079E5CD8}" v="73" dt="2024-03-25T19:35:13.441"/>
    <p1510:client id="{6F900A48-EAB0-4BC3-808C-3DC4A535CD05}" v="15" dt="2024-03-25T21:56:35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na Pisano" userId="7f08ef1b-40e0-4964-b8fd-b1088bf20489" providerId="ADAL" clId="{3CC07FEB-5167-4207-82F7-D564079E5CD8}"/>
    <pc:docChg chg="modSld">
      <pc:chgData name="Brianna Pisano" userId="7f08ef1b-40e0-4964-b8fd-b1088bf20489" providerId="ADAL" clId="{3CC07FEB-5167-4207-82F7-D564079E5CD8}" dt="2024-03-25T19:35:13.442" v="72" actId="255"/>
      <pc:docMkLst>
        <pc:docMk/>
      </pc:docMkLst>
      <pc:sldChg chg="modSp mod">
        <pc:chgData name="Brianna Pisano" userId="7f08ef1b-40e0-4964-b8fd-b1088bf20489" providerId="ADAL" clId="{3CC07FEB-5167-4207-82F7-D564079E5CD8}" dt="2024-03-25T19:35:13.442" v="72" actId="255"/>
        <pc:sldMkLst>
          <pc:docMk/>
          <pc:sldMk cId="726924670" sldId="468"/>
        </pc:sldMkLst>
        <pc:spChg chg="mod">
          <ac:chgData name="Brianna Pisano" userId="7f08ef1b-40e0-4964-b8fd-b1088bf20489" providerId="ADAL" clId="{3CC07FEB-5167-4207-82F7-D564079E5CD8}" dt="2024-03-25T19:35:13.442" v="72" actId="255"/>
          <ac:spMkLst>
            <pc:docMk/>
            <pc:sldMk cId="726924670" sldId="468"/>
            <ac:spMk id="3" creationId="{4A52D15D-9316-72CE-1070-5BC367ADD1EE}"/>
          </ac:spMkLst>
        </pc:spChg>
      </pc:sldChg>
      <pc:sldChg chg="modSp mod">
        <pc:chgData name="Brianna Pisano" userId="7f08ef1b-40e0-4964-b8fd-b1088bf20489" providerId="ADAL" clId="{3CC07FEB-5167-4207-82F7-D564079E5CD8}" dt="2024-03-25T19:33:57.816" v="70" actId="6549"/>
        <pc:sldMkLst>
          <pc:docMk/>
          <pc:sldMk cId="1899675155" sldId="474"/>
        </pc:sldMkLst>
        <pc:spChg chg="mod">
          <ac:chgData name="Brianna Pisano" userId="7f08ef1b-40e0-4964-b8fd-b1088bf20489" providerId="ADAL" clId="{3CC07FEB-5167-4207-82F7-D564079E5CD8}" dt="2024-03-25T19:33:57.816" v="70" actId="6549"/>
          <ac:spMkLst>
            <pc:docMk/>
            <pc:sldMk cId="1899675155" sldId="474"/>
            <ac:spMk id="3" creationId="{29AFDA66-7FF4-4CC0-F3A7-BE5F9954B16F}"/>
          </ac:spMkLst>
        </pc:spChg>
      </pc:sldChg>
      <pc:sldChg chg="modSp mod">
        <pc:chgData name="Brianna Pisano" userId="7f08ef1b-40e0-4964-b8fd-b1088bf20489" providerId="ADAL" clId="{3CC07FEB-5167-4207-82F7-D564079E5CD8}" dt="2024-03-25T19:26:13.269" v="38" actId="6549"/>
        <pc:sldMkLst>
          <pc:docMk/>
          <pc:sldMk cId="2119976561" sldId="476"/>
        </pc:sldMkLst>
        <pc:graphicFrameChg chg="modGraphic">
          <ac:chgData name="Brianna Pisano" userId="7f08ef1b-40e0-4964-b8fd-b1088bf20489" providerId="ADAL" clId="{3CC07FEB-5167-4207-82F7-D564079E5CD8}" dt="2024-03-25T19:26:13.269" v="38" actId="6549"/>
          <ac:graphicFrameMkLst>
            <pc:docMk/>
            <pc:sldMk cId="2119976561" sldId="476"/>
            <ac:graphicFrameMk id="2" creationId="{D82181E3-0699-675D-34EF-41FF7DAC19C7}"/>
          </ac:graphicFrameMkLst>
        </pc:graphicFrameChg>
      </pc:sldChg>
    </pc:docChg>
  </pc:docChgLst>
  <pc:docChgLst>
    <pc:chgData name="Gretchen Guchek" userId="1855086d-dc07-45f5-a1d7-400268865862" providerId="ADAL" clId="{B2BE0792-6178-4EAF-B1F6-B3BEFEAA9429}"/>
    <pc:docChg chg="custSel modSld">
      <pc:chgData name="Gretchen Guchek" userId="1855086d-dc07-45f5-a1d7-400268865862" providerId="ADAL" clId="{B2BE0792-6178-4EAF-B1F6-B3BEFEAA9429}" dt="2024-03-22T17:25:23.049" v="131" actId="20577"/>
      <pc:docMkLst>
        <pc:docMk/>
      </pc:docMkLst>
      <pc:sldChg chg="modSp mod">
        <pc:chgData name="Gretchen Guchek" userId="1855086d-dc07-45f5-a1d7-400268865862" providerId="ADAL" clId="{B2BE0792-6178-4EAF-B1F6-B3BEFEAA9429}" dt="2024-03-22T14:14:25.477" v="44" actId="114"/>
        <pc:sldMkLst>
          <pc:docMk/>
          <pc:sldMk cId="3391025226" sldId="366"/>
        </pc:sldMkLst>
        <pc:spChg chg="mod">
          <ac:chgData name="Gretchen Guchek" userId="1855086d-dc07-45f5-a1d7-400268865862" providerId="ADAL" clId="{B2BE0792-6178-4EAF-B1F6-B3BEFEAA9429}" dt="2024-03-22T14:14:25.477" v="44" actId="114"/>
          <ac:spMkLst>
            <pc:docMk/>
            <pc:sldMk cId="3391025226" sldId="366"/>
            <ac:spMk id="2" creationId="{A54671DD-DE40-4399-8937-1FAFCA4B2A82}"/>
          </ac:spMkLst>
        </pc:spChg>
      </pc:sldChg>
      <pc:sldChg chg="modSp mod">
        <pc:chgData name="Gretchen Guchek" userId="1855086d-dc07-45f5-a1d7-400268865862" providerId="ADAL" clId="{B2BE0792-6178-4EAF-B1F6-B3BEFEAA9429}" dt="2024-03-22T17:25:23.049" v="131" actId="20577"/>
        <pc:sldMkLst>
          <pc:docMk/>
          <pc:sldMk cId="1996455424" sldId="466"/>
        </pc:sldMkLst>
        <pc:spChg chg="mod">
          <ac:chgData name="Gretchen Guchek" userId="1855086d-dc07-45f5-a1d7-400268865862" providerId="ADAL" clId="{B2BE0792-6178-4EAF-B1F6-B3BEFEAA9429}" dt="2024-03-22T17:25:23.049" v="131" actId="20577"/>
          <ac:spMkLst>
            <pc:docMk/>
            <pc:sldMk cId="1996455424" sldId="466"/>
            <ac:spMk id="7" creationId="{B45F4E27-5A58-46A1-AF19-5261960E0848}"/>
          </ac:spMkLst>
        </pc:spChg>
      </pc:sldChg>
    </pc:docChg>
  </pc:docChgLst>
  <pc:docChgLst>
    <pc:chgData name="Christopher Dillon" userId="25e62f39-7c9c-4df3-9be2-098e67e938a2" providerId="ADAL" clId="{6F900A48-EAB0-4BC3-808C-3DC4A535CD05}"/>
    <pc:docChg chg="custSel modSld">
      <pc:chgData name="Christopher Dillon" userId="25e62f39-7c9c-4df3-9be2-098e67e938a2" providerId="ADAL" clId="{6F900A48-EAB0-4BC3-808C-3DC4A535CD05}" dt="2024-03-25T21:56:35.155" v="57" actId="122"/>
      <pc:docMkLst>
        <pc:docMk/>
      </pc:docMkLst>
      <pc:sldChg chg="modSp mod">
        <pc:chgData name="Christopher Dillon" userId="25e62f39-7c9c-4df3-9be2-098e67e938a2" providerId="ADAL" clId="{6F900A48-EAB0-4BC3-808C-3DC4A535CD05}" dt="2024-03-22T13:45:33.499" v="11" actId="20577"/>
        <pc:sldMkLst>
          <pc:docMk/>
          <pc:sldMk cId="2881921468" sldId="465"/>
        </pc:sldMkLst>
        <pc:spChg chg="mod">
          <ac:chgData name="Christopher Dillon" userId="25e62f39-7c9c-4df3-9be2-098e67e938a2" providerId="ADAL" clId="{6F900A48-EAB0-4BC3-808C-3DC4A535CD05}" dt="2024-03-22T13:45:33.499" v="11" actId="20577"/>
          <ac:spMkLst>
            <pc:docMk/>
            <pc:sldMk cId="2881921468" sldId="465"/>
            <ac:spMk id="7" creationId="{B45F4E27-5A58-46A1-AF19-5261960E0848}"/>
          </ac:spMkLst>
        </pc:spChg>
      </pc:sldChg>
      <pc:sldChg chg="modSp mod">
        <pc:chgData name="Christopher Dillon" userId="25e62f39-7c9c-4df3-9be2-098e67e938a2" providerId="ADAL" clId="{6F900A48-EAB0-4BC3-808C-3DC4A535CD05}" dt="2024-03-22T13:46:32.235" v="24" actId="20577"/>
        <pc:sldMkLst>
          <pc:docMk/>
          <pc:sldMk cId="1996455424" sldId="466"/>
        </pc:sldMkLst>
        <pc:spChg chg="mod">
          <ac:chgData name="Christopher Dillon" userId="25e62f39-7c9c-4df3-9be2-098e67e938a2" providerId="ADAL" clId="{6F900A48-EAB0-4BC3-808C-3DC4A535CD05}" dt="2024-03-22T13:46:32.235" v="24" actId="20577"/>
          <ac:spMkLst>
            <pc:docMk/>
            <pc:sldMk cId="1996455424" sldId="466"/>
            <ac:spMk id="7" creationId="{B45F4E27-5A58-46A1-AF19-5261960E0848}"/>
          </ac:spMkLst>
        </pc:spChg>
      </pc:sldChg>
      <pc:sldChg chg="modSp mod">
        <pc:chgData name="Christopher Dillon" userId="25e62f39-7c9c-4df3-9be2-098e67e938a2" providerId="ADAL" clId="{6F900A48-EAB0-4BC3-808C-3DC4A535CD05}" dt="2024-03-25T21:56:35.155" v="57" actId="122"/>
        <pc:sldMkLst>
          <pc:docMk/>
          <pc:sldMk cId="2119976561" sldId="476"/>
        </pc:sldMkLst>
        <pc:graphicFrameChg chg="modGraphic">
          <ac:chgData name="Christopher Dillon" userId="25e62f39-7c9c-4df3-9be2-098e67e938a2" providerId="ADAL" clId="{6F900A48-EAB0-4BC3-808C-3DC4A535CD05}" dt="2024-03-25T21:56:35.155" v="57" actId="122"/>
          <ac:graphicFrameMkLst>
            <pc:docMk/>
            <pc:sldMk cId="2119976561" sldId="476"/>
            <ac:graphicFrameMk id="2" creationId="{D82181E3-0699-675D-34EF-41FF7DAC19C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908B-A842-425D-96DA-73AF82A32A33}" type="datetimeFigureOut"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1D30-25B1-445D-B2A1-315B200CE7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0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2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0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2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C1D30-25B1-445D-B2A1-315B200CE798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9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A871-28DA-4924-80CF-E1E9925BF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0C662-F1B1-4CDC-8B09-94CE458FB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7C502-C183-4D1E-AD37-0F962995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37EDE-9B83-4EC8-BD79-439E0A53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9D59-C9A9-4BA7-A362-004F0327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3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2EF0-DD95-4BB1-8B1C-3B015898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A7005-C2C6-4987-A86A-F475522A4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310A4-494C-434B-A821-CA889DB3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A0EB3-DA4B-417F-A43F-6E93DF75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CC0C-92D0-46C7-845F-CEA26B85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32D66-31CA-4E9E-8D21-48EA7BA4F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69668-2746-4690-A3FB-7E2C130F1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12DBC-A319-4FD8-9B2A-6F9005C3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22E2-F428-4EBD-A92C-F99EA8754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3F4F3-C7E7-4275-866F-2FB5EA9E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5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E16B-9F54-49AD-AA58-EDCB1BA4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E3F99-287C-4F80-A723-A0DB30B83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D63C-BB62-4633-9411-BF67A101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0B489-4BEA-416E-B048-46178100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C3B4-3960-4F46-BCBC-D3569D60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8520-39CB-4B98-9531-FA9D0484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F1065-04D9-4DB3-8B17-F2912F27A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81F8-7D1E-4D8E-8F80-D9572A9B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A8AD7-2029-4E7A-900D-663D756D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22B16-7B78-44E4-81B6-771B5064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BC92-F852-49DD-9527-5B30D6F4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A9CCD-EF89-41C8-8B25-914F3F257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52A74-ED24-4519-B43B-DBA550BA1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AAD14-13D9-40E8-910F-D6CA20F0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027A6-5AAB-4FF0-8F57-1DABA5EF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0FA84-87D5-43A7-838C-BB0554EA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CBA5-AC2D-4E4C-A1EA-D5758AC5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309E2-CD83-4A97-A60B-D43D25711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595EF-70F1-4DB9-A16E-5E004D737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D00DE-022E-4A49-86FC-C053EC3E5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0F9E2-08BD-4EEF-9CF5-A1FDA1940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CCDDD9-3468-4E8B-BEEE-EE8CA3A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7BF37-D3DF-4FC6-AB84-BB12A53E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AF267-7843-471F-9D99-82748365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D286-4B8A-4685-B17E-658A85A9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ACA29-1E35-4FFA-A41E-704ED9F0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36053-1E2B-44BF-B0D1-FF0214F3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7D49C-EB2C-4167-B322-E3C4C431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4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074B2-920F-49C3-B028-AB7F72E1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22255-3603-4FEB-B82C-ACBEB6DE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12830-BD57-4D1F-9318-3E800D72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3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B14C-5B69-440F-A08B-F6819644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7CEA-3810-48E3-9837-2502B953B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B7B40-2BA4-4783-A2C5-F6DCF46EE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6282D-4BFF-4C2C-A419-425A1FE5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60E09-1166-4BCD-B116-5B6BE347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EC31E-4AA3-4B47-B145-B8626349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6E1F-5801-4431-8238-08F3DE5F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310FD-FB88-4AE6-8510-A04341346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7DBED-A974-4219-AE95-9972EBF63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4D80D-A337-4D90-B3B3-77992119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DE45-02C1-4442-8E35-766A0C1C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44F39-6166-4FF9-9FF5-2C2DD58C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33D6D-E147-4FC5-BD06-F25E4D88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109DD-E412-4F26-A77B-F76E2467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B9028-5B66-4B4D-AB16-297A4B6C4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98DF7-D366-4E55-B05F-EDE69BB7C57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5854D-5699-48AF-8459-6EA8EBFC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15F8-C5B8-4643-BC96-77D5F00E8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6BF1-0AC6-4C17-B810-00FAE72F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obschool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F4875781-56E9-4849-811D-489271256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621" y="3428"/>
            <a:ext cx="12192000" cy="68545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E2CFC7-82B0-4581-9D01-F5D01EA20041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BD3CF-1363-4174-B0B0-E8F3EFDFB12B}"/>
              </a:ext>
            </a:extLst>
          </p:cNvPr>
          <p:cNvSpPr txBox="1"/>
          <p:nvPr/>
        </p:nvSpPr>
        <p:spPr>
          <a:xfrm>
            <a:off x="710789" y="901172"/>
            <a:ext cx="10821880" cy="431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8000" b="1" i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671DD-DE40-4399-8937-1FAFCA4B2A82}"/>
              </a:ext>
            </a:extLst>
          </p:cNvPr>
          <p:cNvSpPr txBox="1"/>
          <p:nvPr/>
        </p:nvSpPr>
        <p:spPr>
          <a:xfrm>
            <a:off x="820132" y="3938947"/>
            <a:ext cx="1071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</a:rPr>
              <a:t>2024-2025 Middle Schools Budget Presentation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FCC59-80DF-4737-B2FB-4DEC562E4932}"/>
              </a:ext>
            </a:extLst>
          </p:cNvPr>
          <p:cNvSpPr txBox="1"/>
          <p:nvPr/>
        </p:nvSpPr>
        <p:spPr>
          <a:xfrm>
            <a:off x="710789" y="5956828"/>
            <a:ext cx="30599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March 25,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39368-5BD4-E728-019B-E85F14BD3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803" y="853371"/>
            <a:ext cx="3973852" cy="2905829"/>
          </a:xfrm>
          <a:prstGeom prst="rect">
            <a:avLst/>
          </a:prstGeom>
          <a:effectLst>
            <a:reflection stA="78000" endPos="0" dist="508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102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621" y="3428"/>
            <a:ext cx="12192000" cy="6854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4E27-5A58-46A1-AF19-5261960E0848}"/>
              </a:ext>
            </a:extLst>
          </p:cNvPr>
          <p:cNvSpPr txBox="1"/>
          <p:nvPr/>
        </p:nvSpPr>
        <p:spPr>
          <a:xfrm>
            <a:off x="315059" y="862943"/>
            <a:ext cx="11697292" cy="29792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>
                <a:solidFill>
                  <a:srgbClr val="002060"/>
                </a:solidFill>
                <a:cs typeface="Calibri"/>
              </a:rPr>
              <a:t>Strategic Plan Priority Areas #1 and #3: Academic Excellence for All and Opportunity for Success</a:t>
            </a:r>
          </a:p>
          <a:p>
            <a:pPr marL="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Increased focus on interventions for the whole child</a:t>
            </a:r>
          </a:p>
          <a:p>
            <a:pPr marL="45720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MTSS whole child study teams - Branching Minds</a:t>
            </a:r>
          </a:p>
          <a:p>
            <a:pPr marL="914400" lvl="1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School level meeting </a:t>
            </a:r>
          </a:p>
          <a:p>
            <a:pPr marL="914400" lvl="1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Grade/course level meeting</a:t>
            </a:r>
          </a:p>
          <a:p>
            <a:pPr marL="914400" lvl="1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Individual student meeting  </a:t>
            </a:r>
            <a:endParaRPr lang="en-US"/>
          </a:p>
          <a:p>
            <a:pPr marL="45720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On-going “Data Digs” to inform and drive instruction</a:t>
            </a:r>
            <a:endParaRPr lang="en-US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45720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Continued review of instructional materials including online platform for students and teachers</a:t>
            </a:r>
          </a:p>
          <a:p>
            <a:pPr marL="45720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cs typeface="Calibri"/>
              </a:rPr>
              <a:t>Ensuring resources align to NYS Next Gen Standards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73036" y="268357"/>
            <a:ext cx="11697292" cy="6406082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88C7B-1FBF-4C30-B790-A7DAA064AD25}"/>
              </a:ext>
            </a:extLst>
          </p:cNvPr>
          <p:cNvSpPr txBox="1"/>
          <p:nvPr/>
        </p:nvSpPr>
        <p:spPr>
          <a:xfrm>
            <a:off x="391522" y="4051293"/>
            <a:ext cx="11527442" cy="25976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>
                <a:solidFill>
                  <a:srgbClr val="002060"/>
                </a:solidFill>
                <a:cs typeface="Calibri"/>
              </a:rPr>
              <a:t>Strategic Plan Priority Area #2: Social, Emotional, Mental Health Wellness for Students and Staff</a:t>
            </a:r>
          </a:p>
          <a:p>
            <a:pPr marL="5715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Provide resources for staff to inform, maintain, and address mental wellness</a:t>
            </a:r>
          </a:p>
          <a:p>
            <a:pPr marL="5715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Review the current data to assess the individual needs of our students (SECA Data)</a:t>
            </a:r>
          </a:p>
          <a:p>
            <a:pPr marL="5715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Assess programs and additional resources that support the developmental characteristics of the middle level child</a:t>
            </a:r>
          </a:p>
          <a:p>
            <a:pPr marL="5715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Recognize students who demonstrate positive character </a:t>
            </a:r>
          </a:p>
          <a:p>
            <a:pPr marL="5715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cs typeface="Calibri"/>
              </a:rPr>
              <a:t>Continued implementation of Harmony lessons through all content areas</a:t>
            </a:r>
          </a:p>
          <a:p>
            <a:pPr marL="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>
              <a:solidFill>
                <a:srgbClr val="002060"/>
              </a:solidFill>
              <a:cs typeface="Calibri"/>
            </a:endParaRPr>
          </a:p>
          <a:p>
            <a:pPr marL="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i="1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37E35B5-E19F-46DD-BF80-140DD7A7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588" y="5413811"/>
            <a:ext cx="1278581" cy="1106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B260F-C8A7-4C26-B489-F69C8FA6703F}"/>
              </a:ext>
            </a:extLst>
          </p:cNvPr>
          <p:cNvSpPr txBox="1"/>
          <p:nvPr/>
        </p:nvSpPr>
        <p:spPr>
          <a:xfrm>
            <a:off x="498454" y="296975"/>
            <a:ext cx="11250379" cy="6740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200" b="1" i="1">
                <a:solidFill>
                  <a:srgbClr val="002060"/>
                </a:solidFill>
              </a:rPr>
              <a:t>Middle</a:t>
            </a:r>
            <a:r>
              <a:rPr kumimoji="0" lang="en-US" sz="42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School Goals </a:t>
            </a:r>
            <a:r>
              <a:rPr lang="en-US" sz="4200" b="1" i="1">
                <a:solidFill>
                  <a:srgbClr val="002060"/>
                </a:solidFill>
              </a:rPr>
              <a:t>2024-2025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288192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-1621" y="3428"/>
            <a:ext cx="12192000" cy="6854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4E27-5A58-46A1-AF19-5261960E0848}"/>
              </a:ext>
            </a:extLst>
          </p:cNvPr>
          <p:cNvSpPr txBox="1"/>
          <p:nvPr/>
        </p:nvSpPr>
        <p:spPr>
          <a:xfrm>
            <a:off x="545775" y="1380562"/>
            <a:ext cx="11151908" cy="58446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u="sng">
                <a:solidFill>
                  <a:srgbClr val="002060"/>
                </a:solidFill>
                <a:ea typeface="+mj-ea"/>
                <a:cs typeface="+mj-cs"/>
              </a:rPr>
              <a:t>Schoolwide Programs/Supports</a:t>
            </a:r>
            <a:endParaRPr lang="en-US" sz="2400" b="1" u="sng">
              <a:solidFill>
                <a:srgbClr val="002060"/>
              </a:solidFill>
              <a:ea typeface="+mj-ea"/>
              <a:cs typeface="Calibri" panose="020F0502020204030204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Implementation of POB MTSS Plan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Implementation of Parent Square Communication Tool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Continuation of Fifth Grade Academy </a:t>
            </a:r>
            <a:endParaRPr lang="en-US" sz="2000">
              <a:solidFill>
                <a:srgbClr val="002060"/>
              </a:solidFill>
              <a:ea typeface="+mj-ea"/>
              <a:cs typeface="Calibri Light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Calibri Light"/>
              </a:rPr>
              <a:t>Addressing executive functioning skills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Literacy Week</a:t>
            </a:r>
            <a:endParaRPr lang="en-US" sz="2000">
              <a:solidFill>
                <a:srgbClr val="002060"/>
              </a:solidFill>
              <a:ea typeface="+mj-ea"/>
              <a:cs typeface="Calibri Light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Calibri Light"/>
              </a:rPr>
              <a:t>Continued Harmony lessons grades 5-8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Calibri Light"/>
              </a:rPr>
              <a:t>Collaboration with PTA to engage our students in Cultural Arts programs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Developmental Guidance program</a:t>
            </a:r>
            <a:endParaRPr lang="en-US" sz="2000">
              <a:solidFill>
                <a:srgbClr val="002060"/>
              </a:solidFill>
              <a:ea typeface="+mj-ea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Peer Mentoring program for 8</a:t>
            </a:r>
            <a:r>
              <a:rPr lang="en-US" sz="2000" baseline="30000">
                <a:solidFill>
                  <a:srgbClr val="002060"/>
                </a:solidFill>
                <a:ea typeface="+mj-ea"/>
                <a:cs typeface="+mj-cs"/>
              </a:rPr>
              <a:t>th</a:t>
            </a: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 graders in collaboration with HS students</a:t>
            </a:r>
            <a:endParaRPr lang="en-US" sz="2000">
              <a:solidFill>
                <a:srgbClr val="002060"/>
              </a:solidFill>
              <a:ea typeface="+mj-ea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HS 101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Career Café for 8</a:t>
            </a:r>
            <a:r>
              <a:rPr lang="en-US" sz="2000" baseline="30000">
                <a:solidFill>
                  <a:srgbClr val="002060"/>
                </a:solidFill>
                <a:ea typeface="+mj-ea"/>
                <a:cs typeface="+mj-cs"/>
              </a:rPr>
              <a:t>th</a:t>
            </a: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 grade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Opportunities for student participation in clubs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2060"/>
                </a:solidFill>
                <a:ea typeface="+mj-ea"/>
                <a:cs typeface="+mj-cs"/>
              </a:rPr>
              <a:t>Math Olympiad/AMC Math Participation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rgbClr val="002060"/>
              </a:solidFill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5BDD2-2B5B-4988-BE1B-AD0447D593EC}"/>
              </a:ext>
            </a:extLst>
          </p:cNvPr>
          <p:cNvSpPr txBox="1"/>
          <p:nvPr/>
        </p:nvSpPr>
        <p:spPr>
          <a:xfrm>
            <a:off x="561596" y="477810"/>
            <a:ext cx="11065566" cy="701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Points of Pride </a:t>
            </a:r>
            <a:r>
              <a:rPr lang="en-US" sz="4400" b="1" i="1">
                <a:solidFill>
                  <a:srgbClr val="002060"/>
                </a:solidFill>
              </a:rPr>
              <a:t>2023-2024</a:t>
            </a: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Calibri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76150D-1EEA-56B1-1830-3AC06D133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728" y="4663403"/>
            <a:ext cx="2644434" cy="18014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77A3F5-8E06-FDD0-5880-42BD1595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63" y="1060512"/>
            <a:ext cx="2740367" cy="20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5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-1621" y="3428"/>
            <a:ext cx="12192000" cy="6854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5F4E27-5A58-46A1-AF19-5261960E0848}"/>
              </a:ext>
            </a:extLst>
          </p:cNvPr>
          <p:cNvSpPr txBox="1"/>
          <p:nvPr/>
        </p:nvSpPr>
        <p:spPr>
          <a:xfrm>
            <a:off x="655677" y="532804"/>
            <a:ext cx="10877403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Points of Pride </a:t>
            </a:r>
            <a:r>
              <a:rPr lang="en-US" sz="5000" b="1" i="1">
                <a:solidFill>
                  <a:srgbClr val="002060"/>
                </a:solidFill>
              </a:rPr>
              <a:t>2023-2024</a:t>
            </a:r>
            <a:endParaRPr kumimoji="0" lang="en-US" sz="50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BFA1A-294B-58EC-9913-454B8F7D0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72" y="1317635"/>
            <a:ext cx="2463688" cy="1855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07EDC2-FFC4-6108-AF3F-95CC19F0E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773" y="1317634"/>
            <a:ext cx="2501153" cy="1855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FE5DBF-E97A-83C0-113A-E035A34E5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79" y="4536927"/>
            <a:ext cx="2743201" cy="1757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2A2093-928D-C33C-E2E1-2FB8B11A4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057" y="3807738"/>
            <a:ext cx="5329965" cy="19039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622199-978C-20E5-D60F-C3CCF100F3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099" y="4445611"/>
            <a:ext cx="2539904" cy="194005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AF0D46-3ED3-FAD3-1CA6-EA01EB87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82" y="1317634"/>
            <a:ext cx="3030792" cy="22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8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-1524" y="3428"/>
            <a:ext cx="12192000" cy="68545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54524" y="259237"/>
            <a:ext cx="11715803" cy="6386660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476AA-2FFB-4C2F-825A-956D71E5A955}"/>
              </a:ext>
            </a:extLst>
          </p:cNvPr>
          <p:cNvSpPr txBox="1"/>
          <p:nvPr/>
        </p:nvSpPr>
        <p:spPr>
          <a:xfrm>
            <a:off x="424207" y="246655"/>
            <a:ext cx="113875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4000" b="1" i="1">
                <a:solidFill>
                  <a:srgbClr val="002060"/>
                </a:solidFill>
                <a:cs typeface="Times New Roman"/>
              </a:rPr>
              <a:t>Planned Initiatives 2024-2025</a:t>
            </a:r>
            <a:endParaRPr lang="en-US" sz="4000" b="1" i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2D15D-9316-72CE-1070-5BC367ADD1EE}"/>
              </a:ext>
            </a:extLst>
          </p:cNvPr>
          <p:cNvSpPr txBox="1"/>
          <p:nvPr/>
        </p:nvSpPr>
        <p:spPr>
          <a:xfrm>
            <a:off x="252489" y="1034503"/>
            <a:ext cx="960024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cs typeface="Calibri Light"/>
              </a:rPr>
              <a:t>Improved Instructional Spaces/Expanded Learning Experiences: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cs typeface="Calibri Light"/>
              </a:rPr>
              <a:t>Expand on adaptable/flexible seating in all learning spaces</a:t>
            </a:r>
            <a:endParaRPr lang="en-US" sz="280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cs typeface="Calibri Light"/>
              </a:rPr>
              <a:t>Courtyard beautification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cs typeface="Calibri Light"/>
              </a:rPr>
              <a:t>Library Media Center renovation at POBMS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cs typeface="Calibri Light"/>
              </a:rPr>
              <a:t>Continued implementation of K-12 technology initiatives to support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solidFill>
                <a:schemeClr val="accent1">
                  <a:lumMod val="50000"/>
                </a:schemeClr>
              </a:solidFill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6C836F-E572-FF1D-A9DD-A7287357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347" y="4080324"/>
            <a:ext cx="3374695" cy="24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17C73A-10B5-59FB-0E1A-95EE21EA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289" y="4074496"/>
            <a:ext cx="3047264" cy="2444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53F7E-33B6-8B08-5991-13FBF55E5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76" y="4074496"/>
            <a:ext cx="3249173" cy="24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9208" y="-2545"/>
            <a:ext cx="12192000" cy="68545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54524" y="259237"/>
            <a:ext cx="11715803" cy="6386660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476AA-2FFB-4C2F-825A-956D71E5A955}"/>
              </a:ext>
            </a:extLst>
          </p:cNvPr>
          <p:cNvSpPr txBox="1"/>
          <p:nvPr/>
        </p:nvSpPr>
        <p:spPr>
          <a:xfrm>
            <a:off x="1338175" y="285889"/>
            <a:ext cx="113875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4000" b="1" i="1">
                <a:solidFill>
                  <a:srgbClr val="002060"/>
                </a:solidFill>
                <a:cs typeface="Times New Roman"/>
              </a:rPr>
              <a:t>Budget Drivers 2024-2025</a:t>
            </a:r>
            <a:endParaRPr lang="en-US" sz="4000" b="1" i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2181E3-0699-675D-34EF-41FF7DAC1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36060"/>
              </p:ext>
            </p:extLst>
          </p:nvPr>
        </p:nvGraphicFramePr>
        <p:xfrm>
          <a:off x="2314663" y="1224436"/>
          <a:ext cx="9408787" cy="4887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561">
                  <a:extLst>
                    <a:ext uri="{9D8B030D-6E8A-4147-A177-3AD203B41FA5}">
                      <a16:colId xmlns:a16="http://schemas.microsoft.com/office/drawing/2014/main" val="1970135466"/>
                    </a:ext>
                  </a:extLst>
                </a:gridCol>
                <a:gridCol w="1504204">
                  <a:extLst>
                    <a:ext uri="{9D8B030D-6E8A-4147-A177-3AD203B41FA5}">
                      <a16:colId xmlns:a16="http://schemas.microsoft.com/office/drawing/2014/main" val="2775752653"/>
                    </a:ext>
                  </a:extLst>
                </a:gridCol>
                <a:gridCol w="1682337">
                  <a:extLst>
                    <a:ext uri="{9D8B030D-6E8A-4147-A177-3AD203B41FA5}">
                      <a16:colId xmlns:a16="http://schemas.microsoft.com/office/drawing/2014/main" val="791997987"/>
                    </a:ext>
                  </a:extLst>
                </a:gridCol>
                <a:gridCol w="1661049">
                  <a:extLst>
                    <a:ext uri="{9D8B030D-6E8A-4147-A177-3AD203B41FA5}">
                      <a16:colId xmlns:a16="http://schemas.microsoft.com/office/drawing/2014/main" val="1208263143"/>
                    </a:ext>
                  </a:extLst>
                </a:gridCol>
                <a:gridCol w="1401139">
                  <a:extLst>
                    <a:ext uri="{9D8B030D-6E8A-4147-A177-3AD203B41FA5}">
                      <a16:colId xmlns:a16="http://schemas.microsoft.com/office/drawing/2014/main" val="1161515580"/>
                    </a:ext>
                  </a:extLst>
                </a:gridCol>
                <a:gridCol w="1382497">
                  <a:extLst>
                    <a:ext uri="{9D8B030D-6E8A-4147-A177-3AD203B41FA5}">
                      <a16:colId xmlns:a16="http://schemas.microsoft.com/office/drawing/2014/main" val="2873424596"/>
                    </a:ext>
                  </a:extLst>
                </a:gridCol>
              </a:tblGrid>
              <a:tr h="6513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Budget Code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2023-2024 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Budget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2024- 2025  </a:t>
                      </a:r>
                    </a:p>
                    <a:p>
                      <a:pPr algn="ctr"/>
                      <a:r>
                        <a:rPr lang="en-US"/>
                        <a:t>Proposed Budget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Dollar Difference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% Difference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648765"/>
                  </a:ext>
                </a:extLst>
              </a:tr>
              <a:tr h="65137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2110-520-32-00-00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MMS Supplies Instruction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$59,445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$78,790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19,345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32.54%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666108"/>
                  </a:ext>
                </a:extLst>
              </a:tr>
              <a:tr h="52601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2110-590-32-00-00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MMS Equip. under $2,500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18,467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41,333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$22,866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123.82%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25478"/>
                  </a:ext>
                </a:extLst>
              </a:tr>
              <a:tr h="65137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2110-481-32-00-04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Science Textbooks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6,120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6,910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12.91%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988340"/>
                  </a:ext>
                </a:extLst>
              </a:tr>
              <a:tr h="604401"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highlight>
                          <a:srgbClr val="000080"/>
                        </a:highligh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06141"/>
                  </a:ext>
                </a:extLst>
              </a:tr>
              <a:tr h="456991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2110-520-36-00-00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POB Supplies Instruction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77,185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75,030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-$2,155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-2.79%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113825"/>
                  </a:ext>
                </a:extLst>
              </a:tr>
              <a:tr h="50404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</a:t>
                      </a:r>
                      <a:r>
                        <a:rPr lang="en-US" sz="1400" b="0" i="0" u="none" strike="noStrike" noProof="0">
                          <a:latin typeface="Calibri"/>
                        </a:rPr>
                        <a:t>2110-481-36-00-05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ELA K-6 Textbooks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latin typeface="Calibri"/>
                        </a:rPr>
                        <a:t>$18,275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$13,969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-$4,306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-23.56%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662856"/>
                  </a:ext>
                </a:extLst>
              </a:tr>
              <a:tr h="48915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A-2110-590-36-00-00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POB Equip. under $2,500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$13,340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$29,210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218.97%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707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0E9749C-EFD4-76B1-E2D3-F2296D8F4B52}"/>
              </a:ext>
            </a:extLst>
          </p:cNvPr>
          <p:cNvSpPr txBox="1"/>
          <p:nvPr/>
        </p:nvSpPr>
        <p:spPr>
          <a:xfrm>
            <a:off x="350983" y="2666316"/>
            <a:ext cx="146015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/>
              <a:t>Mattlin Middle School 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5E4590D-4A60-22B9-D60D-B023A5406A7F}"/>
              </a:ext>
            </a:extLst>
          </p:cNvPr>
          <p:cNvSpPr/>
          <p:nvPr/>
        </p:nvSpPr>
        <p:spPr>
          <a:xfrm>
            <a:off x="1811135" y="2133600"/>
            <a:ext cx="343270" cy="17456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0901CF7-8CE3-D061-6567-374DB933D278}"/>
              </a:ext>
            </a:extLst>
          </p:cNvPr>
          <p:cNvSpPr/>
          <p:nvPr/>
        </p:nvSpPr>
        <p:spPr>
          <a:xfrm>
            <a:off x="1857793" y="4731798"/>
            <a:ext cx="456870" cy="1333513"/>
          </a:xfrm>
          <a:prstGeom prst="leftBrace">
            <a:avLst>
              <a:gd name="adj1" fmla="val 8333"/>
              <a:gd name="adj2" fmla="val 36873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87E27-C9AB-D3EB-8363-852114415FA3}"/>
              </a:ext>
            </a:extLst>
          </p:cNvPr>
          <p:cNvSpPr txBox="1"/>
          <p:nvPr/>
        </p:nvSpPr>
        <p:spPr>
          <a:xfrm>
            <a:off x="350984" y="4948536"/>
            <a:ext cx="15068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POB Middle School </a:t>
            </a:r>
          </a:p>
        </p:txBody>
      </p:sp>
    </p:spTree>
    <p:extLst>
      <p:ext uri="{BB962C8B-B14F-4D97-AF65-F5344CB8AC3E}">
        <p14:creationId xmlns:p14="http://schemas.microsoft.com/office/powerpoint/2010/main" val="211997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ight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DBEFEC7A-5CE1-4379-909F-B59AFB3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524" y="-2265"/>
            <a:ext cx="12192000" cy="68545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609F86-C500-4D00-9567-597AACEAF06C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476AA-2FFB-4C2F-825A-956D71E5A955}"/>
              </a:ext>
            </a:extLst>
          </p:cNvPr>
          <p:cNvSpPr txBox="1"/>
          <p:nvPr/>
        </p:nvSpPr>
        <p:spPr>
          <a:xfrm>
            <a:off x="424207" y="281490"/>
            <a:ext cx="1138758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4000" b="1" i="1">
                <a:solidFill>
                  <a:srgbClr val="002060"/>
                </a:solidFill>
                <a:cs typeface="Times New Roman"/>
              </a:rPr>
              <a:t>Middle School</a:t>
            </a:r>
          </a:p>
          <a:p>
            <a:pPr lvl="0" algn="ctr"/>
            <a:r>
              <a:rPr lang="en-US" sz="4000" b="1" i="1">
                <a:solidFill>
                  <a:srgbClr val="002060"/>
                </a:solidFill>
                <a:cs typeface="Times New Roman"/>
              </a:rPr>
              <a:t>Historical Perspective 2024-2025</a:t>
            </a:r>
            <a:endParaRPr lang="en-US" sz="4000" b="1" i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79D5C-6447-A2B2-2BDD-6E9566AC1C63}"/>
              </a:ext>
            </a:extLst>
          </p:cNvPr>
          <p:cNvSpPr txBox="1"/>
          <p:nvPr/>
        </p:nvSpPr>
        <p:spPr>
          <a:xfrm>
            <a:off x="588165" y="4037079"/>
            <a:ext cx="5504873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Mattlin Middle School</a:t>
            </a:r>
            <a:r>
              <a:rPr lang="en-US" sz="2400" b="1">
                <a:solidFill>
                  <a:prstClr val="black"/>
                </a:solidFill>
                <a:latin typeface="Calibri" panose="020F0502020204030204"/>
              </a:rPr>
              <a:t>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2023-2024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239,587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2024-2025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239,220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Year-to-Year Change: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-$367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–0.15%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FDA66-7FF4-4CC0-F3A7-BE5F9954B16F}"/>
              </a:ext>
            </a:extLst>
          </p:cNvPr>
          <p:cNvSpPr txBox="1"/>
          <p:nvPr/>
        </p:nvSpPr>
        <p:spPr>
          <a:xfrm>
            <a:off x="6276284" y="4037079"/>
            <a:ext cx="5510797" cy="230832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 Middle School</a:t>
            </a:r>
            <a:r>
              <a:rPr lang="en-US" sz="2400" b="1">
                <a:solidFill>
                  <a:prstClr val="black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2023-2024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329,692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2024-2025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278,451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Year-to-Year Change: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-$51,241 or –15.54%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6B843-E8D6-6B99-A501-71B9C8C0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684377"/>
            <a:ext cx="4147129" cy="2223083"/>
          </a:xfrm>
          <a:prstGeom prst="rect">
            <a:avLst/>
          </a:prstGeom>
        </p:spPr>
      </p:pic>
      <p:pic>
        <p:nvPicPr>
          <p:cNvPr id="5" name="Picture 4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C9833D13-47AC-3001-7534-6269441C7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505" y="1684377"/>
            <a:ext cx="4730353" cy="22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58F5055-DA98-4291-A4F0-F47054592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1702" r="9912" b="6381"/>
          <a:stretch/>
        </p:blipFill>
        <p:spPr>
          <a:xfrm>
            <a:off x="-5162" y="1"/>
            <a:ext cx="12197162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E2CFC7-82B0-4581-9D01-F5D01EA20041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BD3CF-1363-4174-B0B0-E8F3EFDFB12B}"/>
              </a:ext>
            </a:extLst>
          </p:cNvPr>
          <p:cNvSpPr txBox="1"/>
          <p:nvPr/>
        </p:nvSpPr>
        <p:spPr>
          <a:xfrm>
            <a:off x="404928" y="1536569"/>
            <a:ext cx="11382144" cy="4506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lvl="0" algn="ctr"/>
            <a:r>
              <a:rPr lang="en-US" sz="10900" b="1" i="1" u="sng">
                <a:solidFill>
                  <a:srgbClr val="002060"/>
                </a:solidFill>
                <a:latin typeface="+mj-lt"/>
                <a:cs typeface="Times New Roman"/>
              </a:rPr>
              <a:t>Vote!</a:t>
            </a:r>
          </a:p>
          <a:p>
            <a:pPr lvl="0" algn="ctr"/>
            <a:endParaRPr lang="en-US" sz="8600" b="1" i="1" u="sng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lvl="0" algn="ctr"/>
            <a:r>
              <a:rPr lang="en-US" sz="6000" b="1" i="1" u="sng">
                <a:solidFill>
                  <a:srgbClr val="002060"/>
                </a:solidFill>
                <a:cs typeface="Times New Roman"/>
              </a:rPr>
              <a:t>When and Where?</a:t>
            </a:r>
            <a:endParaRPr lang="en-US" sz="6000" b="1" i="1" u="sng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/>
            <a:r>
              <a:rPr lang="en-US" sz="6000" i="1">
                <a:solidFill>
                  <a:srgbClr val="002060"/>
                </a:solidFill>
                <a:cs typeface="Times New Roman"/>
              </a:rPr>
              <a:t>Tuesday, May 21, 2024</a:t>
            </a:r>
            <a:endParaRPr lang="en-US" sz="6000" i="1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/>
            <a:r>
              <a:rPr lang="en-US" sz="6000" i="1">
                <a:solidFill>
                  <a:srgbClr val="002060"/>
                </a:solidFill>
                <a:cs typeface="Times New Roman"/>
              </a:rPr>
              <a:t>6am-9pm</a:t>
            </a:r>
            <a:endParaRPr lang="en-US" sz="6000" i="1">
              <a:solidFill>
                <a:srgbClr val="002060"/>
              </a:solidFill>
              <a:ea typeface="Calibri"/>
              <a:cs typeface="Times New Roman"/>
            </a:endParaRPr>
          </a:p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n-US" sz="6000" i="1">
                <a:solidFill>
                  <a:srgbClr val="002060"/>
                </a:solidFill>
                <a:cs typeface="Times New Roman"/>
              </a:rPr>
              <a:t>Jamaica Avenue School</a:t>
            </a:r>
            <a:endParaRPr lang="en-US" sz="6000" i="1">
              <a:solidFill>
                <a:srgbClr val="002060"/>
              </a:solidFill>
              <a:ea typeface="Calibri"/>
              <a:cs typeface="Times New Roman"/>
            </a:endParaRPr>
          </a:p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en-US" sz="6000" i="1">
                <a:solidFill>
                  <a:srgbClr val="002060"/>
                </a:solidFill>
                <a:cs typeface="Times New Roman"/>
              </a:rPr>
              <a:t>Mattlin Middle School-Administration Offices</a:t>
            </a:r>
            <a:endParaRPr lang="en-US" sz="6000" i="1">
              <a:solidFill>
                <a:srgbClr val="002060"/>
              </a:solidFill>
              <a:ea typeface="Calibri"/>
              <a:cs typeface="Times New Roman"/>
            </a:endParaRPr>
          </a:p>
          <a:p>
            <a:pPr marL="857250" indent="-857250" algn="ctr">
              <a:buFont typeface="Wingdings" panose="05000000000000000000" pitchFamily="2" charset="2"/>
              <a:buChar char="ü"/>
            </a:pPr>
            <a:endParaRPr lang="en-US" sz="6000" i="1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i="1">
                <a:solidFill>
                  <a:srgbClr val="002060"/>
                </a:solidFill>
                <a:latin typeface="+mj-lt"/>
                <a:cs typeface="Times New Roman"/>
                <a:hlinkClick r:id="rId4"/>
              </a:rPr>
              <a:t>www.pobschools.org</a:t>
            </a:r>
            <a:r>
              <a:rPr lang="en-US" sz="6000" i="1">
                <a:solidFill>
                  <a:srgbClr val="002060"/>
                </a:solidFill>
                <a:latin typeface="+mj-lt"/>
                <a:cs typeface="Times New Roman"/>
              </a:rPr>
              <a:t> for more information</a:t>
            </a:r>
            <a:endParaRPr lang="en-US" sz="6000" i="1">
              <a:solidFill>
                <a:srgbClr val="002060"/>
              </a:solidFill>
              <a:latin typeface="+mj-lt"/>
              <a:ea typeface="Calibri Light"/>
              <a:cs typeface="Times New Roman"/>
            </a:endParaRPr>
          </a:p>
          <a:p>
            <a:pPr algn="ctr"/>
            <a:endParaRPr lang="en-US" sz="6000" i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968A7-886E-4133-B620-713D98C85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E2CFC7-82B0-4581-9D01-F5D01EA20041}"/>
              </a:ext>
            </a:extLst>
          </p:cNvPr>
          <p:cNvSpPr/>
          <p:nvPr/>
        </p:nvSpPr>
        <p:spPr>
          <a:xfrm>
            <a:off x="273132" y="259237"/>
            <a:ext cx="11697195" cy="6331568"/>
          </a:xfrm>
          <a:prstGeom prst="rect">
            <a:avLst/>
          </a:prstGeom>
          <a:noFill/>
          <a:ln w="6985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BD3CF-1363-4174-B0B0-E8F3EFDFB12B}"/>
              </a:ext>
            </a:extLst>
          </p:cNvPr>
          <p:cNvSpPr txBox="1"/>
          <p:nvPr/>
        </p:nvSpPr>
        <p:spPr>
          <a:xfrm>
            <a:off x="710789" y="901172"/>
            <a:ext cx="10821880" cy="431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8000" b="1" i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AB388-2688-461A-BB7D-906270450767}"/>
              </a:ext>
            </a:extLst>
          </p:cNvPr>
          <p:cNvSpPr txBox="1"/>
          <p:nvPr/>
        </p:nvSpPr>
        <p:spPr>
          <a:xfrm>
            <a:off x="2941163" y="1008669"/>
            <a:ext cx="65987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i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 Smart Investment</a:t>
            </a:r>
          </a:p>
          <a:p>
            <a:pPr lvl="0" algn="ctr"/>
            <a:r>
              <a:rPr lang="en-US" sz="6000" b="1" i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Thank You!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2AD5-C585-404F-BBC3-BB63EDA2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618" y="2800844"/>
            <a:ext cx="3973852" cy="3408703"/>
          </a:xfrm>
          <a:prstGeom prst="rect">
            <a:avLst/>
          </a:prstGeom>
          <a:effectLst>
            <a:reflection stA="78000" endPos="0" dist="508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946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cc4b32-ddc9-4d49-b90f-14031d76ad2a">
      <UserInfo>
        <DisplayName>Richard Cunningham</DisplayName>
        <AccountId>219</AccountId>
        <AccountType/>
      </UserInfo>
      <UserInfo>
        <DisplayName>Brianna Pisano</DisplayName>
        <AccountId>596</AccountId>
        <AccountType/>
      </UserInfo>
      <UserInfo>
        <DisplayName>Mary O'Meara</DisplayName>
        <AccountId>155</AccountId>
        <AccountType/>
      </UserInfo>
      <UserInfo>
        <DisplayName>Christopher Dillon</DisplayName>
        <AccountId>562</AccountId>
        <AccountType/>
      </UserInfo>
      <UserInfo>
        <DisplayName>Gretchen Guchek</DisplayName>
        <AccountId>825</AccountId>
        <AccountType/>
      </UserInfo>
      <UserInfo>
        <DisplayName>Susan Silberger</DisplayName>
        <AccountId>823</AccountId>
        <AccountType/>
      </UserInfo>
      <UserInfo>
        <DisplayName>Kerry Farrell</DisplayName>
        <AccountId>50</AccountId>
        <AccountType/>
      </UserInfo>
      <UserInfo>
        <DisplayName>Joseph Coladonato</DisplayName>
        <AccountId>65</AccountId>
        <AccountType/>
      </UserInfo>
    </SharedWithUsers>
    <TaxCatchAll xmlns="17cc4b32-ddc9-4d49-b90f-14031d76ad2a" xsi:nil="true"/>
    <lcf76f155ced4ddcb4097134ff3c332f xmlns="12816069-0cbf-432e-b8f6-8058a2c86efc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EAC7C4DE1BA408AD44D64ACDF9A95" ma:contentTypeVersion="20" ma:contentTypeDescription="Create a new document." ma:contentTypeScope="" ma:versionID="928a5580c6739243c0511feeb375a541">
  <xsd:schema xmlns:xsd="http://www.w3.org/2001/XMLSchema" xmlns:xs="http://www.w3.org/2001/XMLSchema" xmlns:p="http://schemas.microsoft.com/office/2006/metadata/properties" xmlns:ns1="http://schemas.microsoft.com/sharepoint/v3" xmlns:ns2="12816069-0cbf-432e-b8f6-8058a2c86efc" xmlns:ns3="17cc4b32-ddc9-4d49-b90f-14031d76ad2a" targetNamespace="http://schemas.microsoft.com/office/2006/metadata/properties" ma:root="true" ma:fieldsID="e2fd1eae0c12c82fccab934d520ab368" ns1:_="" ns2:_="" ns3:_="">
    <xsd:import namespace="http://schemas.microsoft.com/sharepoint/v3"/>
    <xsd:import namespace="12816069-0cbf-432e-b8f6-8058a2c86efc"/>
    <xsd:import namespace="17cc4b32-ddc9-4d49-b90f-14031d76ad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816069-0cbf-432e-b8f6-8058a2c86e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d0d0ce-d68c-47ec-b249-de7dc39411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c4b32-ddc9-4d49-b90f-14031d76ad2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e0b6c2-ed3b-48d7-866c-8d47d5b9aab4}" ma:internalName="TaxCatchAll" ma:showField="CatchAllData" ma:web="17cc4b32-ddc9-4d49-b90f-14031d76ad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525CD6-25B7-4163-8202-E536E3B465F3}">
  <ds:schemaRefs>
    <ds:schemaRef ds:uri="12816069-0cbf-432e-b8f6-8058a2c86efc"/>
    <ds:schemaRef ds:uri="17cc4b32-ddc9-4d49-b90f-14031d76ad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190877-6B7B-4EBC-83E8-977334EB35B8}">
  <ds:schemaRefs>
    <ds:schemaRef ds:uri="12816069-0cbf-432e-b8f6-8058a2c86efc"/>
    <ds:schemaRef ds:uri="17cc4b32-ddc9-4d49-b90f-14031d76ad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3153E8-6593-484B-86B3-4646FF3EB9B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d50a34-b923-4c2f-957a-997c4eef9786}" enabled="0" method="" siteId="{e7d50a34-b923-4c2f-957a-997c4eef97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Wiley</dc:creator>
  <cp:revision>1</cp:revision>
  <cp:lastPrinted>2022-01-24T20:39:49Z</cp:lastPrinted>
  <dcterms:created xsi:type="dcterms:W3CDTF">2021-01-21T19:27:35Z</dcterms:created>
  <dcterms:modified xsi:type="dcterms:W3CDTF">2024-03-25T21:56:38Z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0x010100458EAC7C4DE1BA408AD44D64ACDF9A95</vt:lpwstr>
  </property>
  <property fmtid="{D5CDD505-2E9C-101B-9397-08002B2CF9AE}" pid="3" name="MediaServiceImageTags">
    <vt:lpwstr/>
  </property>
</Properties>
</file>